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6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7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8.xml" ContentType="application/vnd.openxmlformats-officedocument.presentationml.notesSlide+xml"/>
  <Override PartName="/ppt/comments/comment7.xml" ContentType="application/vnd.openxmlformats-officedocument.presentationml.comments+xml"/>
  <Override PartName="/ppt/notesSlides/notesSlide9.xml" ContentType="application/vnd.openxmlformats-officedocument.presentationml.notesSlide+xml"/>
  <Override PartName="/ppt/comments/comment8.xml" ContentType="application/vnd.openxmlformats-officedocument.presentationml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0" r:id="rId1"/>
  </p:sldMasterIdLst>
  <p:notesMasterIdLst>
    <p:notesMasterId r:id="rId13"/>
  </p:notesMasterIdLst>
  <p:handoutMasterIdLst>
    <p:handoutMasterId r:id="rId14"/>
  </p:handoutMasterIdLst>
  <p:sldIdLst>
    <p:sldId id="597" r:id="rId2"/>
    <p:sldId id="595" r:id="rId3"/>
    <p:sldId id="723" r:id="rId4"/>
    <p:sldId id="724" r:id="rId5"/>
    <p:sldId id="725" r:id="rId6"/>
    <p:sldId id="727" r:id="rId7"/>
    <p:sldId id="729" r:id="rId8"/>
    <p:sldId id="728" r:id="rId9"/>
    <p:sldId id="733" r:id="rId10"/>
    <p:sldId id="734" r:id="rId11"/>
    <p:sldId id="722" r:id="rId12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dor" initials="A" lastIdx="1" clrIdx="0">
    <p:extLst>
      <p:ext uri="{19B8F6BF-5375-455C-9EA6-DF929625EA0E}">
        <p15:presenceInfo xmlns:p15="http://schemas.microsoft.com/office/powerpoint/2012/main" userId="Administrad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A2A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6356"/>
  </p:normalViewPr>
  <p:slideViewPr>
    <p:cSldViewPr snapToGrid="0" snapToObjects="1">
      <p:cViewPr varScale="1">
        <p:scale>
          <a:sx n="60" d="100"/>
          <a:sy n="60" d="100"/>
        </p:scale>
        <p:origin x="936" y="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2" d="100"/>
          <a:sy n="152" d="100"/>
        </p:scale>
        <p:origin x="554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6-02-19T08:41:02.127" idx="1">
    <p:pos x="10" y="10"/>
    <p:text>Comentar de 14 a 16 pero de 16 a 18 no están todos
Comentar que Aragón financia una ampliación de la muestra para tener resultados autonómicos robustos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6-02-19T08:41:02.127" idx="1">
    <p:pos x="10" y="10"/>
    <p:text>Comentar de 14 a 16 pero de 16 a 18 no están todos
Comentar que Aragón financia una ampliación de la muestra para tener resultados autonómicos robustos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6-02-19T08:41:02.127" idx="1">
    <p:pos x="10" y="10"/>
    <p:text>Comentar de 14 a 16 pero de 16 a 18 no están todos
Comentar que Aragón financia una ampliación de la muestra para tener resultados autonómicos robustos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6-02-19T08:41:02.127" idx="1">
    <p:pos x="10" y="10"/>
    <p:text>Comentar de 14 a 16 pero de 16 a 18 no están todos
Comentar que Aragón financia una ampliación de la muestra para tener resultados autonómicos robustos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6-02-19T08:41:02.127" idx="1">
    <p:pos x="10" y="10"/>
    <p:text>Comentar de 14 a 16 pero de 16 a 18 no están todos
Comentar que Aragón financia una ampliación de la muestra para tener resultados autonómicos robustos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6-02-19T08:41:02.127" idx="1">
    <p:pos x="10" y="10"/>
    <p:text>Comentar de 14 a 16 pero de 16 a 18 no están todos
Comentar que Aragón financia una ampliación de la muestra para tener resultados autonómicos robustos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6-02-19T08:41:02.127" idx="1">
    <p:pos x="10" y="10"/>
    <p:text>Comentar de 14 a 16 pero de 16 a 18 no están todos
Comentar que Aragón financia una ampliación de la muestra para tener resultados autonómicos robustos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6-02-19T08:41:02.127" idx="1">
    <p:pos x="10" y="10"/>
    <p:text>Comentar de 14 a 16 pero de 16 a 18 no están todos
Comentar que Aragón financia una ampliación de la muestra para tener resultados autonómicos robustos</p:text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79C51-28E4-1A4E-9104-7A3D3416B7D5}" type="datetimeFigureOut">
              <a:rPr lang="en-US" smtClean="0">
                <a:latin typeface="Arial" charset="0"/>
              </a:rPr>
              <a:t>3/10/2026</a:t>
            </a:fld>
            <a:endParaRPr lang="en-US" dirty="0">
              <a:latin typeface="Arial" charset="0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F8CD4-6A77-2948-88A0-1C8FDD3169FA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algn="ctr"/>
            <a:endParaRPr lang="es-ES_tradnl" sz="10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125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C4A1040F-ACD4-1242-A2FA-A3047F7C498A}" type="datetimeFigureOut">
              <a:rPr lang="en-US" smtClean="0"/>
              <a:pPr/>
              <a:t>3/10/2026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23A96204-D726-2441-8F9E-4E5E95FD7499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145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96204-D726-2441-8F9E-4E5E95FD74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01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96204-D726-2441-8F9E-4E5E95FD749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2192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96204-D726-2441-8F9E-4E5E95FD749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27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Comentar de 14</a:t>
            </a:r>
            <a:r>
              <a:rPr lang="es-ES_tradnl" baseline="0" dirty="0" smtClean="0"/>
              <a:t> a 16 pero de 16 a 18 no están todos</a:t>
            </a:r>
          </a:p>
          <a:p>
            <a:r>
              <a:rPr lang="es-ES_tradnl" baseline="0" dirty="0" smtClean="0"/>
              <a:t>Comentar que Aragón financia una ampliación de la muestra para tener resultados autonómicos robustos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96204-D726-2441-8F9E-4E5E95FD749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604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96204-D726-2441-8F9E-4E5E95FD749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482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Comentar de 14</a:t>
            </a:r>
            <a:r>
              <a:rPr lang="es-ES_tradnl" baseline="0" dirty="0" smtClean="0"/>
              <a:t> a 16 pero de 16 a 18 no están todos</a:t>
            </a:r>
          </a:p>
          <a:p>
            <a:r>
              <a:rPr lang="es-ES_tradnl" baseline="0" dirty="0" smtClean="0"/>
              <a:t>Comentar que Aragón financia una ampliación de la muestra para tener resultados autonómicos robustos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96204-D726-2441-8F9E-4E5E95FD749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96204-D726-2441-8F9E-4E5E95FD749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276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Comentar de 14</a:t>
            </a:r>
            <a:r>
              <a:rPr lang="es-ES_tradnl" baseline="0" dirty="0" smtClean="0"/>
              <a:t> a 16 pero de 16 a 18 no están todos</a:t>
            </a:r>
          </a:p>
          <a:p>
            <a:r>
              <a:rPr lang="es-ES_tradnl" baseline="0" dirty="0" smtClean="0"/>
              <a:t>Comentar que Aragón financia una ampliación de la muestra para tener resultados autonómicos robustos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96204-D726-2441-8F9E-4E5E95FD749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792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Comentar de 14</a:t>
            </a:r>
            <a:r>
              <a:rPr lang="es-ES_tradnl" baseline="0" dirty="0" smtClean="0"/>
              <a:t> a 16 pero de 16 a 18 no están todos</a:t>
            </a:r>
          </a:p>
          <a:p>
            <a:r>
              <a:rPr lang="es-ES_tradnl" baseline="0" dirty="0" smtClean="0"/>
              <a:t>Comentar que Aragón financia una ampliación de la muestra para tener resultados autonómicos robustos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96204-D726-2441-8F9E-4E5E95FD749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651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96204-D726-2441-8F9E-4E5E95FD749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603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96204-D726-2441-8F9E-4E5E95FD749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214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SIN imagen"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25000" contrast="25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b="0" i="0" dirty="0">
              <a:latin typeface="Arial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0000" y="540000"/>
            <a:ext cx="1820571" cy="432000"/>
          </a:xfrm>
          <a:prstGeom prst="rect">
            <a:avLst/>
          </a:prstGeom>
        </p:spPr>
      </p:pic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36000" y="4365530"/>
            <a:ext cx="9720000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_tradnl" noProof="0" dirty="0" smtClean="0"/>
              <a:t>Haga clic para editar el subtítulo de la diapositiva en caso de ser necesario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1236000" y="1512000"/>
            <a:ext cx="9720000" cy="26793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66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_tradnl" noProof="0" dirty="0" smtClean="0"/>
              <a:t>Haga clic para editar el título</a:t>
            </a:r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764275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 SIN imagen"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25000" contrast="25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b="0" i="0" dirty="0">
              <a:latin typeface="Arial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0000" y="540000"/>
            <a:ext cx="1820571" cy="432000"/>
          </a:xfrm>
          <a:prstGeom prst="rect">
            <a:avLst/>
          </a:prstGeom>
        </p:spPr>
      </p:pic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36000" y="4365530"/>
            <a:ext cx="9720000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_tradnl" noProof="0" dirty="0" smtClean="0"/>
              <a:t>Haga clic para editar el subtítulo de la diapositiva en caso de ser necesario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1236000" y="1512000"/>
            <a:ext cx="9720000" cy="26793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40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_tradnl" noProof="0" dirty="0" smtClean="0"/>
              <a:t>Haga clic para editar el título</a:t>
            </a:r>
            <a:endParaRPr lang="es-ES_tradnl" noProof="0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0" y="540000"/>
            <a:ext cx="432000" cy="432000"/>
          </a:xfrm>
          <a:prstGeom prst="rect">
            <a:avLst/>
          </a:prstGeom>
        </p:spPr>
      </p:pic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Título diaposi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/>
          <p:cNvSpPr>
            <a:spLocks noGrp="1"/>
          </p:cNvSpPr>
          <p:nvPr>
            <p:ph type="title" hasCustomPrompt="1"/>
          </p:nvPr>
        </p:nvSpPr>
        <p:spPr>
          <a:xfrm>
            <a:off x="1224000" y="486000"/>
            <a:ext cx="9720000" cy="594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3600" b="1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_tradnl" noProof="0" dirty="0" smtClean="0"/>
              <a:t>Haga clic para editar el título</a:t>
            </a:r>
            <a:endParaRPr lang="es-ES_tradnl" noProof="0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24000" y="1079998"/>
            <a:ext cx="9720000" cy="720000"/>
          </a:xfrm>
          <a:prstGeom prst="rect">
            <a:avLst/>
          </a:prstGeom>
        </p:spPr>
        <p:txBody>
          <a:bodyPr lIns="0" tIns="36000" rIns="0" bIns="36000"/>
          <a:lstStyle>
            <a:lvl1pPr marL="0" indent="0">
              <a:buNone/>
              <a:defRPr sz="1600" b="1" i="0" baseline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_tradnl" noProof="0" dirty="0" smtClean="0"/>
              <a:t>Haga clic para editar el subtítulo de la diapositiva</a:t>
            </a:r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0" y="540000"/>
            <a:ext cx="432000" cy="432000"/>
          </a:xfrm>
          <a:prstGeom prst="rect">
            <a:avLst/>
          </a:prstGeom>
        </p:spPr>
      </p:pic>
      <p:sp>
        <p:nvSpPr>
          <p:cNvPr id="2" name="Marcador de fecha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140743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o individ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224000" y="1900362"/>
            <a:ext cx="4444332" cy="4312868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 smtClean="0"/>
              <a:t>Insertar</a:t>
            </a:r>
            <a:r>
              <a:rPr lang="en-US" dirty="0" smtClean="0"/>
              <a:t> imagen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1224000" y="486000"/>
            <a:ext cx="9720000" cy="594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3600" b="1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_tradnl" noProof="0" dirty="0" smtClean="0"/>
              <a:t>Haga clic para editar el título</a:t>
            </a:r>
            <a:endParaRPr lang="es-ES_tradnl" noProof="0" dirty="0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0" y="540000"/>
            <a:ext cx="432000" cy="432000"/>
          </a:xfrm>
          <a:prstGeom prst="rect">
            <a:avLst/>
          </a:prstGeom>
        </p:spPr>
      </p:pic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24000" y="1079998"/>
            <a:ext cx="9720000" cy="720000"/>
          </a:xfrm>
          <a:prstGeom prst="rect">
            <a:avLst/>
          </a:prstGeom>
        </p:spPr>
        <p:txBody>
          <a:bodyPr lIns="0" tIns="36000" rIns="0" bIns="36000"/>
          <a:lstStyle>
            <a:lvl1pPr marL="0" indent="0">
              <a:buNone/>
              <a:defRPr sz="1600" b="1" i="0" baseline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_tradnl" noProof="0" dirty="0" smtClean="0"/>
              <a:t>Haga clic para editar el subtítulo de la diapositiva</a:t>
            </a: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92374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umeraciones gig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0" y="540000"/>
            <a:ext cx="432000" cy="432000"/>
          </a:xfrm>
          <a:prstGeom prst="rect">
            <a:avLst/>
          </a:prstGeom>
        </p:spPr>
      </p:pic>
      <p:sp>
        <p:nvSpPr>
          <p:cNvPr id="1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080000"/>
            <a:ext cx="6121101" cy="5778000"/>
          </a:xfrm>
          <a:prstGeom prst="rect">
            <a:avLst/>
          </a:prstGeom>
        </p:spPr>
        <p:txBody>
          <a:bodyPr lIns="0" tIns="36000" rIns="0" bIns="36000" anchor="ctr" anchorCtr="0">
            <a:normAutofit/>
          </a:bodyPr>
          <a:lstStyle>
            <a:lvl1pPr marL="0" indent="0" algn="ctr">
              <a:buNone/>
              <a:defRPr sz="40000" b="1" i="0" baseline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_tradnl" noProof="0" dirty="0" smtClean="0"/>
              <a:t>Nº</a:t>
            </a: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99029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53801" y="6336000"/>
            <a:ext cx="838199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ángulo 7"/>
          <p:cNvSpPr/>
          <p:nvPr userDrawn="1"/>
        </p:nvSpPr>
        <p:spPr>
          <a:xfrm>
            <a:off x="1" y="6336000"/>
            <a:ext cx="838199" cy="36000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r"/>
            <a:fld id="{1A290D8D-6BA0-418D-AFED-C65293F70DA0}" type="slidenum">
              <a:rPr lang="en-US" sz="1000" b="0" i="0" baseline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pPr algn="r"/>
              <a:t>‹Nº›</a:t>
            </a:fld>
            <a:endParaRPr lang="es-ES_tradnl" sz="1000" baseline="0" dirty="0"/>
          </a:p>
        </p:txBody>
      </p:sp>
      <p:sp>
        <p:nvSpPr>
          <p:cNvPr id="16" name="Marcador de pie de página 15"/>
          <p:cNvSpPr>
            <a:spLocks noGrp="1"/>
          </p:cNvSpPr>
          <p:nvPr>
            <p:ph type="ftr" sz="quarter" idx="3"/>
          </p:nvPr>
        </p:nvSpPr>
        <p:spPr>
          <a:xfrm>
            <a:off x="838200" y="6336000"/>
            <a:ext cx="105156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chemeClr val="tx1"/>
                </a:solidFill>
              </a:defRPr>
            </a:lvl1pPr>
          </a:lstStyle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03320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787" r:id="rId3"/>
    <p:sldLayoutId id="2147483800" r:id="rId4"/>
    <p:sldLayoutId id="2147483850" r:id="rId5"/>
    <p:sldLayoutId id="2147483851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1600" b="1" i="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b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877962" y="3689497"/>
            <a:ext cx="10314038" cy="1945759"/>
          </a:xfrm>
        </p:spPr>
        <p:txBody>
          <a:bodyPr/>
          <a:lstStyle/>
          <a:p>
            <a:r>
              <a:rPr lang="es-ES_tradnl" sz="4400" dirty="0" smtClean="0"/>
              <a:t>AMPLIACIÓN DEL CRIBADO DE CÁNCER COLORRECTAL EN  ARAGÓN</a:t>
            </a:r>
            <a:br>
              <a:rPr lang="es-ES_tradnl" sz="4400" dirty="0" smtClean="0"/>
            </a:br>
            <a:r>
              <a:rPr lang="es-ES_tradnl" sz="4400" dirty="0"/>
              <a:t/>
            </a:r>
            <a:br>
              <a:rPr lang="es-ES_tradnl" sz="4400" dirty="0"/>
            </a:br>
            <a:r>
              <a:rPr lang="es-ES_tradnl" sz="4400" dirty="0" smtClean="0"/>
              <a:t>Marzo de 2026</a:t>
            </a:r>
            <a:r>
              <a:rPr lang="es-ES_tradnl" dirty="0" smtClean="0"/>
              <a:t/>
            </a:r>
            <a:br>
              <a:rPr lang="es-ES_tradnl" dirty="0" smtClean="0"/>
            </a:b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755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5" name="AutoShape 2" descr="Vista previa de imagen"/>
          <p:cNvSpPr>
            <a:spLocks noGrp="1" noChangeAspect="1" noChangeArrowheads="1"/>
          </p:cNvSpPr>
          <p:nvPr>
            <p:ph type="body" sz="quarter" idx="10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5643" t="17096" r="37189" b="12971"/>
          <a:stretch/>
        </p:blipFill>
        <p:spPr>
          <a:xfrm>
            <a:off x="1135865" y="92377"/>
            <a:ext cx="9517446" cy="654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06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357298" y="1240973"/>
            <a:ext cx="9720000" cy="2689096"/>
          </a:xfrm>
        </p:spPr>
        <p:txBody>
          <a:bodyPr/>
          <a:lstStyle/>
          <a:p>
            <a:pPr algn="ctr"/>
            <a:r>
              <a:rPr lang="es-ES" sz="5000" dirty="0" smtClean="0"/>
              <a:t>Gracias</a:t>
            </a:r>
            <a:endParaRPr lang="es-ES_tradnl" sz="5000" dirty="0"/>
          </a:p>
        </p:txBody>
      </p:sp>
    </p:spTree>
    <p:extLst>
      <p:ext uri="{BB962C8B-B14F-4D97-AF65-F5344CB8AC3E}">
        <p14:creationId xmlns:p14="http://schemas.microsoft.com/office/powerpoint/2010/main" val="355209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61535" t="27395" r="11276" b="-1"/>
          <a:stretch/>
        </p:blipFill>
        <p:spPr>
          <a:xfrm>
            <a:off x="8566297" y="2244036"/>
            <a:ext cx="3625703" cy="4149355"/>
          </a:xfrm>
          <a:prstGeom prst="rect">
            <a:avLst/>
          </a:prstGeom>
        </p:spPr>
      </p:pic>
      <p:sp>
        <p:nvSpPr>
          <p:cNvPr id="5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El cáncer </a:t>
            </a:r>
            <a:r>
              <a:rPr lang="es-ES" dirty="0" err="1" smtClean="0"/>
              <a:t>colorrectal</a:t>
            </a:r>
            <a:r>
              <a:rPr lang="es-ES" dirty="0" smtClean="0"/>
              <a:t>. Situación en Aragón</a:t>
            </a:r>
            <a:endParaRPr lang="es-ES_tradnl" dirty="0"/>
          </a:p>
        </p:txBody>
      </p:sp>
      <p:sp>
        <p:nvSpPr>
          <p:cNvPr id="3" name="CuadroTexto 2"/>
          <p:cNvSpPr txBox="1"/>
          <p:nvPr/>
        </p:nvSpPr>
        <p:spPr>
          <a:xfrm>
            <a:off x="435935" y="1222745"/>
            <a:ext cx="8272130" cy="55399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2400" b="1" dirty="0">
                <a:latin typeface="Arial" charset="0"/>
                <a:ea typeface="Arial" charset="0"/>
                <a:cs typeface="Arial" charset="0"/>
              </a:rPr>
              <a:t>El cáncer </a:t>
            </a:r>
            <a:r>
              <a:rPr lang="es-ES" sz="2400" b="1" dirty="0" err="1">
                <a:latin typeface="Arial" charset="0"/>
                <a:ea typeface="Arial" charset="0"/>
                <a:cs typeface="Arial" charset="0"/>
              </a:rPr>
              <a:t>colorrectal</a:t>
            </a:r>
            <a:r>
              <a:rPr lang="es-ES" sz="2400" b="1" dirty="0">
                <a:latin typeface="Arial" charset="0"/>
                <a:ea typeface="Arial" charset="0"/>
                <a:cs typeface="Arial" charset="0"/>
              </a:rPr>
              <a:t> es uno de los tumores más frecuentes en el mundo. </a:t>
            </a:r>
            <a:endParaRPr lang="es-ES" sz="2400" b="1" dirty="0" smtClean="0">
              <a:latin typeface="Arial" charset="0"/>
              <a:ea typeface="Arial" charset="0"/>
              <a:cs typeface="Arial" charset="0"/>
            </a:endParaRPr>
          </a:p>
          <a:p>
            <a:endParaRPr lang="es-ES" sz="2400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es-ES" sz="2400" b="1" dirty="0" smtClean="0">
                <a:latin typeface="Arial" charset="0"/>
                <a:ea typeface="Arial" charset="0"/>
                <a:cs typeface="Arial" charset="0"/>
              </a:rPr>
              <a:t>Año 2022: Más de </a:t>
            </a:r>
            <a:r>
              <a:rPr lang="es-ES" sz="2400" b="1" dirty="0">
                <a:latin typeface="Arial" charset="0"/>
                <a:ea typeface="Arial" charset="0"/>
                <a:cs typeface="Arial" charset="0"/>
              </a:rPr>
              <a:t>1,9 millones de nuevos </a:t>
            </a:r>
            <a:r>
              <a:rPr lang="es-ES" sz="2400" b="1" dirty="0" smtClean="0">
                <a:latin typeface="Arial" charset="0"/>
                <a:ea typeface="Arial" charset="0"/>
                <a:cs typeface="Arial" charset="0"/>
              </a:rPr>
              <a:t>casos, y entre </a:t>
            </a:r>
            <a:r>
              <a:rPr lang="es-ES" sz="2400" b="1" dirty="0">
                <a:latin typeface="Arial" charset="0"/>
                <a:ea typeface="Arial" charset="0"/>
                <a:cs typeface="Arial" charset="0"/>
              </a:rPr>
              <a:t>900.000 y </a:t>
            </a:r>
            <a:r>
              <a:rPr lang="es-ES" sz="2400" b="1" dirty="0" smtClean="0">
                <a:latin typeface="Arial" charset="0"/>
                <a:ea typeface="Arial" charset="0"/>
                <a:cs typeface="Arial" charset="0"/>
              </a:rPr>
              <a:t>930.000 fallecimientos (OMS)</a:t>
            </a:r>
          </a:p>
          <a:p>
            <a:endParaRPr lang="es-ES" sz="2400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es-ES" sz="2400" b="1" dirty="0" smtClean="0">
                <a:latin typeface="Arial" charset="0"/>
                <a:ea typeface="Arial" charset="0"/>
                <a:cs typeface="Arial" charset="0"/>
              </a:rPr>
              <a:t>Segunda </a:t>
            </a:r>
            <a:r>
              <a:rPr lang="es-ES" sz="2400" b="1" dirty="0">
                <a:latin typeface="Arial" charset="0"/>
                <a:ea typeface="Arial" charset="0"/>
                <a:cs typeface="Arial" charset="0"/>
              </a:rPr>
              <a:t>causa de muerte por cáncer en el </a:t>
            </a:r>
            <a:r>
              <a:rPr lang="es-ES" sz="2400" b="1" dirty="0" smtClean="0">
                <a:latin typeface="Arial" charset="0"/>
                <a:ea typeface="Arial" charset="0"/>
                <a:cs typeface="Arial" charset="0"/>
              </a:rPr>
              <a:t>mundo, y en España.</a:t>
            </a:r>
          </a:p>
          <a:p>
            <a:endParaRPr lang="es-ES" sz="2400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es-E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Aragón 2024: </a:t>
            </a:r>
            <a:r>
              <a:rPr lang="es-ES" sz="2400" b="1" dirty="0" smtClean="0">
                <a:latin typeface="Arial" charset="0"/>
                <a:ea typeface="Arial" charset="0"/>
                <a:cs typeface="Arial" charset="0"/>
              </a:rPr>
              <a:t>1.290 </a:t>
            </a:r>
            <a:r>
              <a:rPr lang="es-ES" sz="2400" b="1" dirty="0">
                <a:latin typeface="Arial" charset="0"/>
                <a:ea typeface="Arial" charset="0"/>
                <a:cs typeface="Arial" charset="0"/>
              </a:rPr>
              <a:t>casos, </a:t>
            </a:r>
            <a:r>
              <a:rPr lang="es-ES" sz="2400" b="1" dirty="0" smtClean="0">
                <a:latin typeface="Arial" charset="0"/>
                <a:ea typeface="Arial" charset="0"/>
                <a:cs typeface="Arial" charset="0"/>
              </a:rPr>
              <a:t>el </a:t>
            </a:r>
            <a:r>
              <a:rPr lang="es-ES" sz="2400" b="1" dirty="0">
                <a:latin typeface="Arial" charset="0"/>
                <a:ea typeface="Arial" charset="0"/>
                <a:cs typeface="Arial" charset="0"/>
              </a:rPr>
              <a:t>14.51% del total de tumores. </a:t>
            </a:r>
            <a:r>
              <a:rPr lang="es-ES" sz="2400" b="1" dirty="0" smtClean="0">
                <a:latin typeface="Arial" charset="0"/>
                <a:ea typeface="Arial" charset="0"/>
                <a:cs typeface="Arial" charset="0"/>
              </a:rPr>
              <a:t>466 fallecidos residentes en Aragón en ese año.</a:t>
            </a:r>
            <a:endParaRPr lang="es-ES" sz="2400" b="1" dirty="0">
              <a:latin typeface="Arial" charset="0"/>
              <a:ea typeface="Arial" charset="0"/>
              <a:cs typeface="Arial" charset="0"/>
            </a:endParaRPr>
          </a:p>
          <a:p>
            <a:endParaRPr lang="es-ES" sz="2400" b="1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s-ES" sz="2400" b="1" dirty="0" smtClean="0"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es-ES" sz="2400" b="1" dirty="0">
                <a:latin typeface="Arial" charset="0"/>
                <a:ea typeface="Arial" charset="0"/>
                <a:cs typeface="Arial" charset="0"/>
              </a:rPr>
              <a:t>el tumor más diagnosticado en Aragón, por encima de próstata y </a:t>
            </a:r>
            <a:r>
              <a:rPr lang="es-ES" sz="2400" b="1" dirty="0" smtClean="0">
                <a:latin typeface="Arial" charset="0"/>
                <a:ea typeface="Arial" charset="0"/>
                <a:cs typeface="Arial" charset="0"/>
              </a:rPr>
              <a:t>mama. </a:t>
            </a:r>
          </a:p>
        </p:txBody>
      </p:sp>
    </p:spTree>
    <p:extLst>
      <p:ext uri="{BB962C8B-B14F-4D97-AF65-F5344CB8AC3E}">
        <p14:creationId xmlns:p14="http://schemas.microsoft.com/office/powerpoint/2010/main" val="121098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467292" y="446569"/>
            <a:ext cx="9888280" cy="59093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3200" b="1" dirty="0" smtClean="0">
                <a:latin typeface="Arial" charset="0"/>
                <a:ea typeface="Arial" charset="0"/>
                <a:cs typeface="Arial" charset="0"/>
              </a:rPr>
              <a:t>Factores que pueden influir en desarrollar un cáncer </a:t>
            </a:r>
            <a:r>
              <a:rPr lang="es-ES" sz="3200" b="1" dirty="0" err="1" smtClean="0">
                <a:latin typeface="Arial" charset="0"/>
                <a:ea typeface="Arial" charset="0"/>
                <a:cs typeface="Arial" charset="0"/>
              </a:rPr>
              <a:t>colorrectal</a:t>
            </a:r>
            <a:r>
              <a:rPr lang="es-ES" sz="3200" b="1" dirty="0" smtClean="0">
                <a:latin typeface="Arial" charset="0"/>
                <a:ea typeface="Arial" charset="0"/>
                <a:cs typeface="Arial" charset="0"/>
              </a:rPr>
              <a:t>: </a:t>
            </a:r>
          </a:p>
          <a:p>
            <a:endParaRPr lang="es-ES" sz="2400" b="1" dirty="0">
              <a:latin typeface="Arial" charset="0"/>
              <a:ea typeface="Arial" charset="0"/>
              <a:cs typeface="Arial" charset="0"/>
            </a:endParaRPr>
          </a:p>
          <a:p>
            <a:pPr marL="514350" indent="-514350">
              <a:buAutoNum type="arabicParenR"/>
            </a:pPr>
            <a:r>
              <a:rPr lang="es-ES" sz="2400" b="1" dirty="0" smtClean="0">
                <a:latin typeface="Arial" charset="0"/>
                <a:ea typeface="Arial" charset="0"/>
                <a:cs typeface="Arial" charset="0"/>
              </a:rPr>
              <a:t>Factores </a:t>
            </a:r>
            <a:r>
              <a:rPr lang="es-ES" sz="2400" b="1" dirty="0" smtClean="0">
                <a:solidFill>
                  <a:schemeClr val="accent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genéticos</a:t>
            </a:r>
            <a:r>
              <a:rPr lang="es-ES" sz="2400" b="1" dirty="0">
                <a:latin typeface="Arial" charset="0"/>
                <a:ea typeface="Arial" charset="0"/>
                <a:cs typeface="Arial" charset="0"/>
              </a:rPr>
              <a:t>, que tienen un papel importante en algunos casos. </a:t>
            </a:r>
            <a:endParaRPr lang="es-ES" sz="2400" b="1" dirty="0" smtClean="0">
              <a:latin typeface="Arial" charset="0"/>
              <a:ea typeface="Arial" charset="0"/>
              <a:cs typeface="Arial" charset="0"/>
            </a:endParaRPr>
          </a:p>
          <a:p>
            <a:pPr marL="514350" indent="-514350">
              <a:buAutoNum type="arabicParenR"/>
            </a:pPr>
            <a:endParaRPr lang="es-ES" sz="2400" b="1" dirty="0" smtClean="0">
              <a:latin typeface="Arial" charset="0"/>
              <a:ea typeface="Arial" charset="0"/>
              <a:cs typeface="Arial" charset="0"/>
            </a:endParaRPr>
          </a:p>
          <a:p>
            <a:pPr marL="514350" indent="-514350">
              <a:buAutoNum type="arabicParenR"/>
            </a:pPr>
            <a:r>
              <a:rPr lang="es-ES" sz="2400" b="1" dirty="0">
                <a:latin typeface="Arial" charset="0"/>
                <a:ea typeface="Arial" charset="0"/>
                <a:cs typeface="Arial" charset="0"/>
              </a:rPr>
              <a:t>D</a:t>
            </a:r>
            <a:r>
              <a:rPr lang="es-ES" sz="2400" b="1" dirty="0" smtClean="0">
                <a:latin typeface="Arial" charset="0"/>
                <a:ea typeface="Arial" charset="0"/>
                <a:cs typeface="Arial" charset="0"/>
              </a:rPr>
              <a:t>eterminadas </a:t>
            </a:r>
            <a:r>
              <a:rPr lang="es-ES" sz="2400" b="1" dirty="0">
                <a:solidFill>
                  <a:schemeClr val="accent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patologías</a:t>
            </a:r>
            <a:r>
              <a:rPr lang="es-ES" sz="2400" b="1" dirty="0">
                <a:latin typeface="Arial" charset="0"/>
                <a:ea typeface="Arial" charset="0"/>
                <a:cs typeface="Arial" charset="0"/>
              </a:rPr>
              <a:t> que, con el tiempo, pueden aumentar el riesgo de desarrollar este tipo de cáncer. </a:t>
            </a:r>
            <a:endParaRPr lang="es-ES" sz="2400" b="1" dirty="0" smtClean="0">
              <a:latin typeface="Arial" charset="0"/>
              <a:ea typeface="Arial" charset="0"/>
              <a:cs typeface="Arial" charset="0"/>
            </a:endParaRPr>
          </a:p>
          <a:p>
            <a:pPr marL="514350" indent="-514350">
              <a:buAutoNum type="arabicParenR"/>
            </a:pPr>
            <a:endParaRPr lang="es-ES" sz="2400" b="1" dirty="0" smtClean="0">
              <a:latin typeface="Arial" charset="0"/>
              <a:ea typeface="Arial" charset="0"/>
              <a:cs typeface="Arial" charset="0"/>
            </a:endParaRPr>
          </a:p>
          <a:p>
            <a:pPr marL="514350" indent="-514350">
              <a:buAutoNum type="arabicParenR"/>
            </a:pPr>
            <a:r>
              <a:rPr lang="es-ES" sz="2400" b="1" dirty="0" smtClean="0">
                <a:solidFill>
                  <a:schemeClr val="accent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Factores modificables</a:t>
            </a:r>
            <a:r>
              <a:rPr lang="es-ES" sz="2400" b="1" dirty="0" smtClean="0">
                <a:latin typeface="Arial" charset="0"/>
                <a:ea typeface="Arial" charset="0"/>
                <a:cs typeface="Arial" charset="0"/>
              </a:rPr>
              <a:t>: </a:t>
            </a:r>
          </a:p>
          <a:p>
            <a:pPr lvl="1"/>
            <a:endParaRPr lang="es-ES" sz="2400" b="1" dirty="0" smtClean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s-ES" sz="2400" b="1" dirty="0" smtClean="0">
                <a:latin typeface="Arial" charset="0"/>
                <a:ea typeface="Arial" charset="0"/>
                <a:cs typeface="Arial" charset="0"/>
              </a:rPr>
              <a:t>Factores ambientales (exposición a contaminantes)</a:t>
            </a:r>
          </a:p>
          <a:p>
            <a:pPr lvl="1"/>
            <a:endParaRPr lang="es-ES" sz="2400" b="1" u="sng" dirty="0" smtClean="0">
              <a:solidFill>
                <a:schemeClr val="accent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s-ES" sz="2400" b="1" u="sng" dirty="0" smtClean="0">
                <a:solidFill>
                  <a:schemeClr val="accent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Estilo de vida </a:t>
            </a:r>
          </a:p>
          <a:p>
            <a:endParaRPr lang="es-ES" sz="3200" b="1" i="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02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1267896" y="189000"/>
            <a:ext cx="9720000" cy="594000"/>
          </a:xfrm>
        </p:spPr>
        <p:txBody>
          <a:bodyPr>
            <a:normAutofit/>
          </a:bodyPr>
          <a:lstStyle/>
          <a:p>
            <a:r>
              <a:rPr lang="es-ES" dirty="0" smtClean="0"/>
              <a:t>El cáncer </a:t>
            </a:r>
            <a:r>
              <a:rPr lang="es-ES" dirty="0" err="1" smtClean="0"/>
              <a:t>colorrectal</a:t>
            </a:r>
            <a:r>
              <a:rPr lang="es-ES" dirty="0" smtClean="0"/>
              <a:t>. Prevención Primaria</a:t>
            </a:r>
            <a:endParaRPr lang="es-ES_tradnl" dirty="0"/>
          </a:p>
        </p:txBody>
      </p:sp>
      <p:sp>
        <p:nvSpPr>
          <p:cNvPr id="2" name="Rectángulo 1"/>
          <p:cNvSpPr/>
          <p:nvPr/>
        </p:nvSpPr>
        <p:spPr>
          <a:xfrm>
            <a:off x="889589" y="784128"/>
            <a:ext cx="1116773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Roboto-Regular"/>
              </a:rPr>
              <a:t>El 70% de los cánceres </a:t>
            </a:r>
            <a:r>
              <a:rPr lang="es-ES" sz="3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Roboto-Regular"/>
              </a:rPr>
              <a:t>colorrectales</a:t>
            </a:r>
            <a:r>
              <a:rPr lang="es-E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Roboto-Regular"/>
              </a:rPr>
              <a:t> son evitables </a:t>
            </a:r>
            <a:r>
              <a:rPr lang="es-E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Roboto-Regular"/>
              </a:rPr>
              <a:t>con medidas de estilo de vida:</a:t>
            </a:r>
          </a:p>
          <a:p>
            <a:endParaRPr lang="es-ES" b="1" dirty="0" smtClean="0"/>
          </a:p>
          <a:p>
            <a:r>
              <a:rPr lang="es-ES" sz="2000" b="1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Alimentación </a:t>
            </a:r>
            <a:r>
              <a:rPr lang="es-ES" sz="2000" b="1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saludable</a:t>
            </a:r>
            <a:r>
              <a:rPr lang="es-ES" sz="2000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:</a:t>
            </a:r>
          </a:p>
          <a:p>
            <a:pPr lvl="1"/>
            <a:r>
              <a:rPr lang="es-ES" sz="2000" dirty="0" smtClean="0"/>
              <a:t>Incrementar </a:t>
            </a:r>
            <a:r>
              <a:rPr lang="es-ES" sz="2000" dirty="0"/>
              <a:t>el consumo de </a:t>
            </a:r>
            <a:r>
              <a:rPr lang="es-ES" sz="2000" dirty="0" smtClean="0"/>
              <a:t>fibra, cereales integrales, legumbres, </a:t>
            </a:r>
            <a:r>
              <a:rPr lang="es-ES" sz="2000" dirty="0"/>
              <a:t>frutas y verduras, especialmente </a:t>
            </a:r>
            <a:r>
              <a:rPr lang="es-ES" sz="2000" dirty="0" smtClean="0"/>
              <a:t>brócoli</a:t>
            </a:r>
            <a:r>
              <a:rPr lang="es-ES" sz="2000" dirty="0"/>
              <a:t>, </a:t>
            </a:r>
            <a:r>
              <a:rPr lang="es-ES" sz="2000" dirty="0" smtClean="0"/>
              <a:t>coliflor</a:t>
            </a:r>
            <a:r>
              <a:rPr lang="es-ES" sz="2000" dirty="0"/>
              <a:t> </a:t>
            </a:r>
            <a:r>
              <a:rPr lang="es-ES" sz="2000" dirty="0" smtClean="0"/>
              <a:t>y verduras de hoja verde.</a:t>
            </a:r>
            <a:endParaRPr lang="es-ES" sz="2000" dirty="0"/>
          </a:p>
          <a:p>
            <a:pPr lvl="1"/>
            <a:r>
              <a:rPr lang="es-ES" sz="2000" dirty="0" smtClean="0"/>
              <a:t>Evitar alimentos </a:t>
            </a:r>
            <a:r>
              <a:rPr lang="es-ES" sz="2000" dirty="0" err="1" smtClean="0"/>
              <a:t>ultraprocesados</a:t>
            </a:r>
            <a:r>
              <a:rPr lang="es-ES" sz="2000" dirty="0" smtClean="0"/>
              <a:t> y limitar alimentos muy calóricos y bebidas azucaradas.</a:t>
            </a:r>
          </a:p>
          <a:p>
            <a:pPr lvl="1"/>
            <a:r>
              <a:rPr lang="es-ES" sz="2000" dirty="0" smtClean="0"/>
              <a:t>Ingesta moderada </a:t>
            </a:r>
            <a:r>
              <a:rPr lang="es-ES" sz="2000" dirty="0"/>
              <a:t>de </a:t>
            </a:r>
            <a:r>
              <a:rPr lang="es-ES" sz="2000" dirty="0" smtClean="0"/>
              <a:t>carnes rojas, carnes </a:t>
            </a:r>
            <a:r>
              <a:rPr lang="es-ES" sz="2000" dirty="0"/>
              <a:t>procesadas o </a:t>
            </a:r>
            <a:r>
              <a:rPr lang="es-ES" sz="2000" dirty="0" smtClean="0"/>
              <a:t>ahumadas</a:t>
            </a:r>
          </a:p>
          <a:p>
            <a:pPr lvl="1"/>
            <a:endParaRPr lang="es-ES" sz="2000" dirty="0"/>
          </a:p>
          <a:p>
            <a:r>
              <a:rPr lang="es-ES" sz="2000" b="1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Actividad física y peso</a:t>
            </a:r>
            <a:r>
              <a:rPr lang="es-ES" sz="2000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: </a:t>
            </a:r>
            <a:endParaRPr lang="es-ES" sz="2000" dirty="0" smtClean="0">
              <a:solidFill>
                <a:schemeClr val="accent1">
                  <a:lumMod val="50000"/>
                  <a:lumOff val="50000"/>
                </a:schemeClr>
              </a:solidFill>
            </a:endParaRPr>
          </a:p>
          <a:p>
            <a:r>
              <a:rPr lang="es-ES" sz="2000" dirty="0" smtClean="0"/>
              <a:t>Realizar </a:t>
            </a:r>
            <a:r>
              <a:rPr lang="es-ES" sz="2000" b="1" dirty="0"/>
              <a:t>ejercicio </a:t>
            </a:r>
            <a:r>
              <a:rPr lang="es-ES" sz="2000" b="1" dirty="0" smtClean="0"/>
              <a:t>físico </a:t>
            </a:r>
            <a:r>
              <a:rPr lang="es-ES" sz="2000" dirty="0" smtClean="0"/>
              <a:t>de </a:t>
            </a:r>
            <a:r>
              <a:rPr lang="es-ES" sz="2000" dirty="0"/>
              <a:t>forma </a:t>
            </a:r>
            <a:r>
              <a:rPr lang="es-ES" sz="2000" dirty="0" smtClean="0"/>
              <a:t>regular. El sedentarismo incrementa el riesgo.</a:t>
            </a:r>
          </a:p>
          <a:p>
            <a:r>
              <a:rPr lang="es-ES" sz="2000" dirty="0" smtClean="0"/>
              <a:t>Mantener </a:t>
            </a:r>
            <a:r>
              <a:rPr lang="es-ES" sz="2000" dirty="0"/>
              <a:t>un </a:t>
            </a:r>
            <a:r>
              <a:rPr lang="es-ES" sz="2000" b="1" dirty="0"/>
              <a:t>peso corporal </a:t>
            </a:r>
            <a:r>
              <a:rPr lang="es-ES" sz="2000" b="1" dirty="0" smtClean="0"/>
              <a:t>saludable. </a:t>
            </a:r>
            <a:r>
              <a:rPr lang="es-ES" sz="2000" dirty="0" smtClean="0"/>
              <a:t>La obesidad es </a:t>
            </a:r>
            <a:r>
              <a:rPr lang="es-ES" sz="2000" dirty="0"/>
              <a:t>un factor de riesgo </a:t>
            </a:r>
            <a:r>
              <a:rPr lang="es-ES" sz="2000" dirty="0" smtClean="0"/>
              <a:t>clave, perímetros abdominales superiores a 102 cm en hombres y 88 cm en mujeres aumentan el riesgo.</a:t>
            </a:r>
            <a:endParaRPr lang="es-ES" sz="2000" dirty="0"/>
          </a:p>
          <a:p>
            <a:endParaRPr lang="es-ES" sz="2000" b="1" dirty="0" smtClean="0"/>
          </a:p>
          <a:p>
            <a:r>
              <a:rPr lang="es-ES" sz="2000" b="1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Evitar </a:t>
            </a:r>
            <a:r>
              <a:rPr lang="es-ES" sz="2000" b="1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sustancias nocivas</a:t>
            </a:r>
            <a:r>
              <a:rPr lang="es-ES" sz="2000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: </a:t>
            </a:r>
            <a:r>
              <a:rPr lang="es-ES" sz="2000" dirty="0"/>
              <a:t>Eliminar el consumo de </a:t>
            </a:r>
            <a:r>
              <a:rPr lang="es-ES" sz="2000" b="1" dirty="0"/>
              <a:t>tabaco</a:t>
            </a:r>
            <a:r>
              <a:rPr lang="es-ES" sz="2000" dirty="0"/>
              <a:t> y limitar </a:t>
            </a:r>
            <a:r>
              <a:rPr lang="es-ES" sz="2000" dirty="0" smtClean="0"/>
              <a:t>el </a:t>
            </a:r>
            <a:r>
              <a:rPr lang="es-ES" sz="2000" dirty="0"/>
              <a:t>consumo de </a:t>
            </a:r>
            <a:r>
              <a:rPr lang="es-ES" sz="2000" b="1" dirty="0" smtClean="0"/>
              <a:t>alcohol. Evitar la exposición a contaminantes, </a:t>
            </a:r>
            <a:r>
              <a:rPr lang="es-ES" sz="2000" dirty="0" smtClean="0"/>
              <a:t>especialmente cumpliendo con la </a:t>
            </a:r>
            <a:r>
              <a:rPr lang="es-ES" sz="2000" b="1" dirty="0" smtClean="0"/>
              <a:t>PRL en el trabajo.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86014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1404752" y="60697"/>
            <a:ext cx="10705732" cy="768643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Cáncer </a:t>
            </a:r>
            <a:r>
              <a:rPr lang="es-ES" dirty="0" err="1" smtClean="0"/>
              <a:t>colorrectal</a:t>
            </a:r>
            <a:r>
              <a:rPr lang="es-ES" dirty="0" smtClean="0"/>
              <a:t>. Prevención Primaria y secundaria</a:t>
            </a:r>
            <a:endParaRPr lang="es-ES_tradnl" dirty="0"/>
          </a:p>
        </p:txBody>
      </p:sp>
      <p:sp>
        <p:nvSpPr>
          <p:cNvPr id="2" name="Rectángulo 1"/>
          <p:cNvSpPr/>
          <p:nvPr/>
        </p:nvSpPr>
        <p:spPr>
          <a:xfrm>
            <a:off x="404036" y="935666"/>
            <a:ext cx="1149379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latin typeface="Arial" charset="0"/>
                <a:ea typeface="Arial" charset="0"/>
                <a:cs typeface="Arial" charset="0"/>
              </a:rPr>
              <a:t>La </a:t>
            </a:r>
            <a:r>
              <a:rPr lang="es-ES" sz="2000" b="1" dirty="0">
                <a:solidFill>
                  <a:schemeClr val="accent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prevención primaria </a:t>
            </a:r>
            <a:r>
              <a:rPr lang="es-ES" sz="2000" b="1" dirty="0">
                <a:latin typeface="Arial" charset="0"/>
                <a:ea typeface="Arial" charset="0"/>
                <a:cs typeface="Arial" charset="0"/>
              </a:rPr>
              <a:t>busca evitar </a:t>
            </a:r>
            <a:r>
              <a:rPr lang="es-ES" sz="2000" b="1" dirty="0" smtClean="0">
                <a:latin typeface="Arial" charset="0"/>
                <a:ea typeface="Arial" charset="0"/>
                <a:cs typeface="Arial" charset="0"/>
              </a:rPr>
              <a:t>la aparición del cáncer controlando factores </a:t>
            </a:r>
            <a:r>
              <a:rPr lang="es-ES" sz="2000" b="1" dirty="0">
                <a:latin typeface="Arial" charset="0"/>
                <a:ea typeface="Arial" charset="0"/>
                <a:cs typeface="Arial" charset="0"/>
              </a:rPr>
              <a:t>de </a:t>
            </a:r>
            <a:r>
              <a:rPr lang="es-ES" sz="2000" b="1" dirty="0" smtClean="0">
                <a:latin typeface="Arial" charset="0"/>
                <a:ea typeface="Arial" charset="0"/>
                <a:cs typeface="Arial" charset="0"/>
              </a:rPr>
              <a:t>riesgo.</a:t>
            </a:r>
          </a:p>
          <a:p>
            <a:endParaRPr lang="es-ES" sz="2000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es-ES" sz="2000" b="1" dirty="0" smtClean="0">
                <a:latin typeface="Arial" charset="0"/>
                <a:ea typeface="Arial" charset="0"/>
                <a:cs typeface="Arial" charset="0"/>
              </a:rPr>
              <a:t>La</a:t>
            </a:r>
            <a:r>
              <a:rPr lang="es-ES" sz="2000" b="1" dirty="0" smtClean="0">
                <a:solidFill>
                  <a:schemeClr val="accent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" sz="2000" b="1" dirty="0">
                <a:solidFill>
                  <a:schemeClr val="accent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prevención secundaria </a:t>
            </a:r>
            <a:r>
              <a:rPr lang="es-ES" sz="2000" b="1" dirty="0" smtClean="0">
                <a:latin typeface="Arial" charset="0"/>
                <a:ea typeface="Arial" charset="0"/>
                <a:cs typeface="Arial" charset="0"/>
              </a:rPr>
              <a:t>se </a:t>
            </a:r>
            <a:r>
              <a:rPr lang="es-ES" sz="2000" b="1" dirty="0">
                <a:latin typeface="Arial" charset="0"/>
                <a:ea typeface="Arial" charset="0"/>
                <a:cs typeface="Arial" charset="0"/>
              </a:rPr>
              <a:t>centra en la detección </a:t>
            </a:r>
            <a:r>
              <a:rPr lang="es-ES" sz="2000" b="1" dirty="0" smtClean="0">
                <a:latin typeface="Arial" charset="0"/>
                <a:ea typeface="Arial" charset="0"/>
                <a:cs typeface="Arial" charset="0"/>
              </a:rPr>
              <a:t>precoz de las primeras lesiones para evitar que se desarrolle el cáncer. Su principal herramienta es el </a:t>
            </a:r>
            <a:r>
              <a:rPr lang="es-ES" sz="2000" b="1" dirty="0" smtClean="0">
                <a:solidFill>
                  <a:schemeClr val="accent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programa de cribado</a:t>
            </a:r>
            <a:r>
              <a:rPr lang="es-ES" sz="2000" b="1" dirty="0" smtClean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endParaRPr lang="es-ES" sz="2000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es-ES" sz="2000" b="1" dirty="0" smtClean="0">
                <a:latin typeface="Arial" charset="0"/>
                <a:ea typeface="Arial" charset="0"/>
                <a:cs typeface="Arial" charset="0"/>
              </a:rPr>
              <a:t>Salud Pública diseña y coordina el programa de </a:t>
            </a:r>
            <a:r>
              <a:rPr lang="es-ES" sz="2000" b="1" dirty="0" smtClean="0">
                <a:solidFill>
                  <a:schemeClr val="accent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Cribado de Cáncer </a:t>
            </a:r>
            <a:r>
              <a:rPr lang="es-ES" sz="2000" b="1" dirty="0" err="1" smtClean="0">
                <a:solidFill>
                  <a:schemeClr val="accent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Colorrectal</a:t>
            </a:r>
            <a:r>
              <a:rPr lang="es-ES" sz="2000" b="1" dirty="0" smtClean="0">
                <a:solidFill>
                  <a:schemeClr val="accent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en Aragón</a:t>
            </a:r>
            <a:r>
              <a:rPr lang="es-ES" sz="2000" b="1" dirty="0" smtClean="0">
                <a:latin typeface="Arial" charset="0"/>
                <a:ea typeface="Arial" charset="0"/>
                <a:cs typeface="Arial" charset="0"/>
              </a:rPr>
              <a:t>. Este programa arrancó en 2013 en la DG de Asistencia Sanitaria, y pasó en 2024 a la Unidad de Cribados Poblacionales. Hasta ahora se ha realizado en población de </a:t>
            </a:r>
            <a:r>
              <a:rPr lang="es-ES" sz="2000" b="1" u="sng" dirty="0" smtClean="0">
                <a:latin typeface="Arial" charset="0"/>
                <a:ea typeface="Arial" charset="0"/>
                <a:cs typeface="Arial" charset="0"/>
              </a:rPr>
              <a:t>50 a 69 años.</a:t>
            </a:r>
          </a:p>
          <a:p>
            <a:endParaRPr lang="es-ES" sz="2000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es-ES" sz="2000" b="1" dirty="0" smtClean="0">
                <a:latin typeface="Arial" charset="0"/>
                <a:ea typeface="Arial" charset="0"/>
                <a:cs typeface="Arial" charset="0"/>
              </a:rPr>
              <a:t>Consiste en realizar el </a:t>
            </a:r>
            <a:r>
              <a:rPr lang="es-ES" sz="2000" b="1" dirty="0" smtClean="0">
                <a:solidFill>
                  <a:schemeClr val="accent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test de sangre oculta en heces</a:t>
            </a:r>
            <a:r>
              <a:rPr lang="es-ES" sz="2000" b="1" dirty="0" smtClean="0">
                <a:latin typeface="Arial" charset="0"/>
                <a:ea typeface="Arial" charset="0"/>
                <a:cs typeface="Arial" charset="0"/>
              </a:rPr>
              <a:t>. Si es positivo, se realiza colonoscopia.</a:t>
            </a:r>
          </a:p>
          <a:p>
            <a:endParaRPr lang="es-ES" sz="2000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es-ES" sz="2000" b="1" dirty="0" smtClean="0">
                <a:latin typeface="Arial" charset="0"/>
                <a:ea typeface="Arial" charset="0"/>
                <a:cs typeface="Arial" charset="0"/>
              </a:rPr>
              <a:t>Además de los </a:t>
            </a:r>
            <a:r>
              <a:rPr lang="es-ES" sz="2000" b="1" dirty="0" smtClean="0">
                <a:solidFill>
                  <a:schemeClr val="accent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servicios de laboratorio de bioquímica y de digestivo </a:t>
            </a:r>
            <a:r>
              <a:rPr lang="es-ES" sz="2000" b="1" dirty="0" smtClean="0">
                <a:latin typeface="Arial" charset="0"/>
                <a:ea typeface="Arial" charset="0"/>
                <a:cs typeface="Arial" charset="0"/>
              </a:rPr>
              <a:t>de los Hospitales, destaca el papel fundamental de la </a:t>
            </a:r>
            <a:r>
              <a:rPr lang="es-ES" sz="2000" b="1" dirty="0" smtClean="0">
                <a:solidFill>
                  <a:schemeClr val="accent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Atención </a:t>
            </a:r>
            <a:r>
              <a:rPr lang="es-ES" sz="2000" b="1" dirty="0">
                <a:solidFill>
                  <a:schemeClr val="accent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Primaria</a:t>
            </a:r>
            <a:r>
              <a:rPr lang="es-ES" sz="2000" b="1" dirty="0">
                <a:latin typeface="Arial" charset="0"/>
                <a:ea typeface="Arial" charset="0"/>
                <a:cs typeface="Arial" charset="0"/>
              </a:rPr>
              <a:t>, tanto en la detección como en la prevención del cáncer </a:t>
            </a:r>
            <a:r>
              <a:rPr lang="es-ES" sz="2000" b="1" dirty="0" err="1" smtClean="0">
                <a:latin typeface="Arial" charset="0"/>
                <a:ea typeface="Arial" charset="0"/>
                <a:cs typeface="Arial" charset="0"/>
              </a:rPr>
              <a:t>colorrectal</a:t>
            </a:r>
            <a:r>
              <a:rPr lang="es-ES" sz="2000" b="1" dirty="0" smtClean="0">
                <a:latin typeface="Arial" charset="0"/>
                <a:ea typeface="Arial" charset="0"/>
                <a:cs typeface="Arial" charset="0"/>
              </a:rPr>
              <a:t>, con el trabajo </a:t>
            </a:r>
            <a:r>
              <a:rPr lang="es-ES" sz="2000" b="1" dirty="0">
                <a:latin typeface="Arial" charset="0"/>
                <a:ea typeface="Arial" charset="0"/>
                <a:cs typeface="Arial" charset="0"/>
              </a:rPr>
              <a:t>conjunto de medicina y enfermería familiar y comunitaria, que tienen una función clave en todas las fases de la </a:t>
            </a:r>
            <a:r>
              <a:rPr lang="es-ES" sz="2000" b="1" dirty="0" smtClean="0">
                <a:latin typeface="Arial" charset="0"/>
                <a:ea typeface="Arial" charset="0"/>
                <a:cs typeface="Arial" charset="0"/>
              </a:rPr>
              <a:t>prevención. Se realizan acciones desde </a:t>
            </a:r>
            <a:r>
              <a:rPr lang="es-E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Atención Comunitaria</a:t>
            </a:r>
            <a:r>
              <a:rPr lang="es-ES" sz="2000" b="1" dirty="0" smtClean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endParaRPr lang="es-ES" sz="2000" b="1" dirty="0">
              <a:latin typeface="Arial" charset="0"/>
              <a:ea typeface="Arial" charset="0"/>
              <a:cs typeface="Arial" charset="0"/>
            </a:endParaRPr>
          </a:p>
          <a:p>
            <a:endParaRPr lang="es-ES" sz="24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04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1275906" y="188289"/>
            <a:ext cx="10728251" cy="981293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Programa de Cribado de Cáncer </a:t>
            </a:r>
            <a:r>
              <a:rPr lang="es-ES" dirty="0" err="1" smtClean="0"/>
              <a:t>Colorrectal</a:t>
            </a:r>
            <a:r>
              <a:rPr lang="es-ES" dirty="0" smtClean="0"/>
              <a:t> en Aragón. Actuaciones realizadas</a:t>
            </a:r>
            <a:endParaRPr lang="es-ES_tradnl" dirty="0"/>
          </a:p>
        </p:txBody>
      </p:sp>
      <p:sp>
        <p:nvSpPr>
          <p:cNvPr id="4" name="CuadroTexto 3"/>
          <p:cNvSpPr txBox="1"/>
          <p:nvPr/>
        </p:nvSpPr>
        <p:spPr>
          <a:xfrm>
            <a:off x="680484" y="1329069"/>
            <a:ext cx="11323673" cy="54168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s-ES" sz="2200" b="1" dirty="0" smtClean="0">
                <a:latin typeface="Arial" charset="0"/>
                <a:ea typeface="Arial" charset="0"/>
                <a:cs typeface="Arial" charset="0"/>
              </a:rPr>
              <a:t>En 2024 y 2025 se ha diseñado y desarrollado la aplicación </a:t>
            </a:r>
            <a:r>
              <a:rPr lang="es-ES" sz="2200" b="1" dirty="0" err="1" smtClean="0">
                <a:solidFill>
                  <a:schemeClr val="accent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InfoCribados</a:t>
            </a:r>
            <a:r>
              <a:rPr lang="es-ES" sz="2200" b="1" dirty="0" smtClean="0">
                <a:latin typeface="Arial" charset="0"/>
                <a:ea typeface="Arial" charset="0"/>
                <a:cs typeface="Arial" charset="0"/>
              </a:rPr>
              <a:t>, con fondos MRR y una inversión de 537.000 euros. </a:t>
            </a:r>
          </a:p>
          <a:p>
            <a:pPr marL="457200" indent="-457200">
              <a:buFontTx/>
              <a:buChar char="-"/>
            </a:pPr>
            <a:endParaRPr lang="es-ES" sz="2200" b="1" dirty="0" smtClean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Tx/>
              <a:buChar char="-"/>
            </a:pPr>
            <a:r>
              <a:rPr lang="es-ES" sz="2200" b="1" dirty="0" err="1" smtClean="0">
                <a:latin typeface="Arial" charset="0"/>
                <a:ea typeface="Arial" charset="0"/>
                <a:cs typeface="Arial" charset="0"/>
              </a:rPr>
              <a:t>Infocribados</a:t>
            </a:r>
            <a:r>
              <a:rPr lang="es-ES" sz="2200" b="1" dirty="0" smtClean="0">
                <a:latin typeface="Arial" charset="0"/>
                <a:ea typeface="Arial" charset="0"/>
                <a:cs typeface="Arial" charset="0"/>
              </a:rPr>
              <a:t> está integrada con la Historia Clínica Electrónica. Con ella</a:t>
            </a:r>
            <a:r>
              <a:rPr lang="es-ES" sz="2200" b="1" i="0" dirty="0" smtClean="0">
                <a:latin typeface="Arial" charset="0"/>
                <a:ea typeface="Arial" charset="0"/>
                <a:cs typeface="Arial" charset="0"/>
              </a:rPr>
              <a:t> se realiza la gestión integral y centralizada de las </a:t>
            </a:r>
            <a:r>
              <a:rPr lang="es-ES" sz="2200" b="1" i="0" dirty="0" smtClean="0">
                <a:solidFill>
                  <a:schemeClr val="accent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cartas de invitación </a:t>
            </a:r>
            <a:r>
              <a:rPr lang="es-ES" sz="2200" b="1" i="0" dirty="0" smtClean="0">
                <a:latin typeface="Arial" charset="0"/>
                <a:ea typeface="Arial" charset="0"/>
                <a:cs typeface="Arial" charset="0"/>
              </a:rPr>
              <a:t>a la población diana, previa aplicación de criterios de selección y criterios de exclusión. </a:t>
            </a:r>
            <a:r>
              <a:rPr lang="es-ES" sz="2200" b="1" dirty="0" smtClean="0">
                <a:latin typeface="Arial" charset="0"/>
                <a:ea typeface="Arial" charset="0"/>
                <a:cs typeface="Arial" charset="0"/>
              </a:rPr>
              <a:t>También incluye la gestión de la </a:t>
            </a:r>
            <a:r>
              <a:rPr lang="es-ES" sz="2200" b="1" dirty="0" smtClean="0">
                <a:solidFill>
                  <a:schemeClr val="accent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comunicación de resultados</a:t>
            </a:r>
            <a:r>
              <a:rPr lang="es-ES" sz="2200" b="1" dirty="0" smtClean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457200" indent="-457200">
              <a:buFontTx/>
              <a:buChar char="-"/>
            </a:pPr>
            <a:endParaRPr lang="es-ES" sz="2200" b="1" dirty="0" smtClean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Tx/>
              <a:buChar char="-"/>
            </a:pPr>
            <a:r>
              <a:rPr lang="es-ES" sz="2200" b="1" dirty="0" smtClean="0">
                <a:latin typeface="Arial" charset="0"/>
                <a:ea typeface="Arial" charset="0"/>
                <a:cs typeface="Arial" charset="0"/>
              </a:rPr>
              <a:t>Se ha incluido un </a:t>
            </a:r>
            <a:r>
              <a:rPr lang="es-ES" sz="2200" b="1" dirty="0" smtClean="0">
                <a:solidFill>
                  <a:schemeClr val="accent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formulario de petición de colonoscopias </a:t>
            </a:r>
            <a:r>
              <a:rPr lang="es-ES" sz="2200" b="1" dirty="0" smtClean="0">
                <a:latin typeface="Arial" charset="0"/>
                <a:ea typeface="Arial" charset="0"/>
                <a:cs typeface="Arial" charset="0"/>
              </a:rPr>
              <a:t>(clínicas o de cribado) que permite el registro, seguimiento y trazabilidad.</a:t>
            </a:r>
            <a:endParaRPr lang="es-ES" sz="2200" b="1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Tx/>
              <a:buChar char="-"/>
            </a:pPr>
            <a:endParaRPr lang="es-ES" sz="2200" b="1" dirty="0" smtClean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Tx/>
              <a:buChar char="-"/>
            </a:pPr>
            <a:r>
              <a:rPr lang="es-ES" sz="2200" b="1" dirty="0" smtClean="0">
                <a:latin typeface="Arial" charset="0"/>
                <a:ea typeface="Arial" charset="0"/>
                <a:cs typeface="Arial" charset="0"/>
              </a:rPr>
              <a:t>En 2025 se ha añadido </a:t>
            </a:r>
            <a:r>
              <a:rPr lang="es-ES" sz="2200" b="1" i="0" dirty="0" smtClean="0">
                <a:latin typeface="Arial" charset="0"/>
                <a:ea typeface="Arial" charset="0"/>
                <a:cs typeface="Arial" charset="0"/>
              </a:rPr>
              <a:t>una </a:t>
            </a:r>
            <a:r>
              <a:rPr lang="es-ES" sz="2200" b="1" i="0" dirty="0" smtClean="0">
                <a:solidFill>
                  <a:schemeClr val="accent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notificación a través de Salud Informa, tanto de la invitación como del resultado. También si la carta de invitación ha sido devuelta.</a:t>
            </a:r>
          </a:p>
          <a:p>
            <a:pPr marL="457200" indent="-457200">
              <a:buFontTx/>
              <a:buChar char="-"/>
            </a:pPr>
            <a:endParaRPr lang="es-ES" sz="2200" b="1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Tx/>
              <a:buChar char="-"/>
            </a:pPr>
            <a:r>
              <a:rPr lang="es-ES" sz="2200" b="1" i="0" dirty="0" smtClean="0">
                <a:latin typeface="Arial" charset="0"/>
                <a:ea typeface="Arial" charset="0"/>
                <a:cs typeface="Arial" charset="0"/>
              </a:rPr>
              <a:t>Dispone de un </a:t>
            </a:r>
            <a:r>
              <a:rPr lang="es-ES" sz="2200" b="1" i="0" dirty="0" smtClean="0">
                <a:solidFill>
                  <a:schemeClr val="accent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cuadro de mando </a:t>
            </a:r>
            <a:r>
              <a:rPr lang="es-ES" sz="2200" b="1" i="0" dirty="0" smtClean="0">
                <a:latin typeface="Arial" charset="0"/>
                <a:ea typeface="Arial" charset="0"/>
                <a:cs typeface="Arial" charset="0"/>
              </a:rPr>
              <a:t>para el cálculo, análisis y monitorización de indicadores de proceso y de resultados (participación, tasa de detección, etc.).</a:t>
            </a:r>
          </a:p>
        </p:txBody>
      </p:sp>
    </p:spTree>
    <p:extLst>
      <p:ext uri="{BB962C8B-B14F-4D97-AF65-F5344CB8AC3E}">
        <p14:creationId xmlns:p14="http://schemas.microsoft.com/office/powerpoint/2010/main" val="409126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1275906" y="241452"/>
            <a:ext cx="10728251" cy="981293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Programa de Cribado de Cáncer </a:t>
            </a:r>
            <a:r>
              <a:rPr lang="es-ES" dirty="0" err="1" smtClean="0"/>
              <a:t>Colorrectal</a:t>
            </a:r>
            <a:r>
              <a:rPr lang="es-ES" dirty="0" smtClean="0"/>
              <a:t> en Aragón. </a:t>
            </a:r>
            <a:endParaRPr lang="es-ES_tradnl" dirty="0"/>
          </a:p>
        </p:txBody>
      </p:sp>
      <p:sp>
        <p:nvSpPr>
          <p:cNvPr id="6" name="CuadroTexto 5"/>
          <p:cNvSpPr txBox="1"/>
          <p:nvPr/>
        </p:nvSpPr>
        <p:spPr>
          <a:xfrm>
            <a:off x="744279" y="1031358"/>
            <a:ext cx="11259878" cy="75405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2200" b="1" dirty="0" smtClean="0">
                <a:solidFill>
                  <a:schemeClr val="accent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Año 2025:</a:t>
            </a:r>
          </a:p>
          <a:p>
            <a:endParaRPr lang="es-ES" sz="2200" b="1" dirty="0" smtClean="0">
              <a:solidFill>
                <a:schemeClr val="accent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s-ES" sz="2200" b="1" dirty="0" smtClean="0">
                <a:latin typeface="Arial" charset="0"/>
                <a:ea typeface="Arial" charset="0"/>
                <a:cs typeface="Arial" charset="0"/>
              </a:rPr>
              <a:t>Se alcanzan las </a:t>
            </a:r>
            <a:r>
              <a:rPr lang="es-ES" sz="2200" b="1" dirty="0" smtClean="0">
                <a:solidFill>
                  <a:schemeClr val="accent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247.000 invitaciones</a:t>
            </a:r>
          </a:p>
          <a:p>
            <a:r>
              <a:rPr lang="es-ES" sz="2200" b="1" dirty="0" smtClean="0">
                <a:solidFill>
                  <a:schemeClr val="accent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90.000 test de SOH </a:t>
            </a:r>
            <a:r>
              <a:rPr lang="es-ES" sz="2200" b="1" dirty="0" smtClean="0">
                <a:latin typeface="Arial" charset="0"/>
                <a:ea typeface="Arial" charset="0"/>
                <a:cs typeface="Arial" charset="0"/>
              </a:rPr>
              <a:t>procesados</a:t>
            </a:r>
          </a:p>
          <a:p>
            <a:r>
              <a:rPr lang="es-ES" sz="2200" b="1" dirty="0" smtClean="0">
                <a:latin typeface="Arial" charset="0"/>
                <a:ea typeface="Arial" charset="0"/>
                <a:cs typeface="Arial" charset="0"/>
              </a:rPr>
              <a:t>Porcentaje de </a:t>
            </a:r>
            <a:r>
              <a:rPr lang="es-ES" sz="2200" b="1" dirty="0" smtClean="0">
                <a:solidFill>
                  <a:schemeClr val="accent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positivos</a:t>
            </a:r>
            <a:r>
              <a:rPr lang="es-ES" sz="2200" b="1" smtClean="0">
                <a:solidFill>
                  <a:schemeClr val="accent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s-ES" sz="2200" b="1" smtClean="0">
                <a:solidFill>
                  <a:schemeClr val="accent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alrededor del </a:t>
            </a:r>
            <a:r>
              <a:rPr lang="es-ES" sz="2200" b="1" smtClean="0">
                <a:solidFill>
                  <a:schemeClr val="accent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5</a:t>
            </a:r>
            <a:r>
              <a:rPr lang="es-ES" sz="2200" b="1" dirty="0" smtClean="0">
                <a:solidFill>
                  <a:schemeClr val="accent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%</a:t>
            </a:r>
          </a:p>
          <a:p>
            <a:endParaRPr lang="es-ES" sz="2200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es-ES" sz="2200" b="1" dirty="0" smtClean="0">
                <a:latin typeface="Arial" charset="0"/>
                <a:ea typeface="Arial" charset="0"/>
                <a:cs typeface="Arial" charset="0"/>
              </a:rPr>
              <a:t>La</a:t>
            </a:r>
            <a:r>
              <a:rPr lang="es-ES" sz="2200" b="1" dirty="0" smtClean="0">
                <a:solidFill>
                  <a:schemeClr val="accent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participación </a:t>
            </a:r>
            <a:r>
              <a:rPr lang="es-ES" sz="2200" b="1" dirty="0" smtClean="0">
                <a:latin typeface="Arial" charset="0"/>
                <a:ea typeface="Arial" charset="0"/>
                <a:cs typeface="Arial" charset="0"/>
              </a:rPr>
              <a:t>apenas alcanza el </a:t>
            </a:r>
            <a:r>
              <a:rPr lang="es-ES" sz="2200" b="1" dirty="0" smtClean="0">
                <a:solidFill>
                  <a:schemeClr val="accent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40%, </a:t>
            </a:r>
            <a:r>
              <a:rPr lang="es-ES" sz="2200" b="1" dirty="0" smtClean="0">
                <a:latin typeface="Arial" charset="0"/>
                <a:ea typeface="Arial" charset="0"/>
                <a:cs typeface="Arial" charset="0"/>
              </a:rPr>
              <a:t>siendo lo deseable superior al 70%.</a:t>
            </a:r>
          </a:p>
          <a:p>
            <a:endParaRPr lang="es-ES" sz="2200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es-ES" sz="2200" b="1" dirty="0" smtClean="0">
                <a:solidFill>
                  <a:schemeClr val="accent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Medidas para mejorar la participación: </a:t>
            </a:r>
          </a:p>
          <a:p>
            <a:endParaRPr lang="es-ES" sz="2200" b="1" dirty="0" smtClean="0">
              <a:solidFill>
                <a:schemeClr val="accent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s-ES" sz="2200" b="1" dirty="0" smtClean="0">
                <a:latin typeface="Arial" charset="0"/>
                <a:ea typeface="Arial" charset="0"/>
                <a:cs typeface="Arial" charset="0"/>
              </a:rPr>
              <a:t>-   Campañas de promoción y publicidad</a:t>
            </a:r>
          </a:p>
          <a:p>
            <a:endParaRPr lang="es-ES" sz="2200" b="1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Tx/>
              <a:buChar char="-"/>
            </a:pPr>
            <a:r>
              <a:rPr lang="es-ES" sz="2200" b="1" dirty="0" smtClean="0">
                <a:latin typeface="Arial" charset="0"/>
                <a:ea typeface="Arial" charset="0"/>
                <a:cs typeface="Arial" charset="0"/>
              </a:rPr>
              <a:t>Impulso en Atención Primaria, con indicador en el contrato-programa</a:t>
            </a:r>
          </a:p>
          <a:p>
            <a:pPr marL="342900" indent="-342900">
              <a:buFontTx/>
              <a:buChar char="-"/>
            </a:pPr>
            <a:endParaRPr lang="es-ES" sz="2200" b="1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Tx/>
              <a:buChar char="-"/>
            </a:pPr>
            <a:r>
              <a:rPr lang="es-ES" sz="2200" b="1" dirty="0" smtClean="0">
                <a:latin typeface="Arial" charset="0"/>
                <a:ea typeface="Arial" charset="0"/>
                <a:cs typeface="Arial" charset="0"/>
              </a:rPr>
              <a:t>Acciones desde Atención Comunitaria, con AECC</a:t>
            </a:r>
            <a:r>
              <a:rPr lang="es-ES" sz="2200" b="1" dirty="0">
                <a:latin typeface="Arial" charset="0"/>
                <a:ea typeface="Arial" charset="0"/>
                <a:cs typeface="Arial" charset="0"/>
              </a:rPr>
              <a:t>, Cruz Roja y otras Asociaciones:  </a:t>
            </a:r>
            <a:r>
              <a:rPr lang="es-ES" sz="2200" b="1" dirty="0">
                <a:solidFill>
                  <a:schemeClr val="accent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Mesas informativas con motivo del día mundial del cáncer</a:t>
            </a:r>
            <a:r>
              <a:rPr lang="es-ES" sz="2200" b="1" dirty="0">
                <a:latin typeface="Arial" charset="0"/>
                <a:ea typeface="Arial" charset="0"/>
                <a:cs typeface="Arial" charset="0"/>
              </a:rPr>
              <a:t>, en la segunda quincena de marzo de 2026.</a:t>
            </a:r>
          </a:p>
          <a:p>
            <a:pPr marL="342900" indent="-342900">
              <a:buFontTx/>
              <a:buChar char="-"/>
            </a:pPr>
            <a:endParaRPr lang="es-ES" sz="2200" b="1" dirty="0" smtClean="0">
              <a:latin typeface="Arial" charset="0"/>
              <a:ea typeface="Arial" charset="0"/>
              <a:cs typeface="Arial" charset="0"/>
            </a:endParaRPr>
          </a:p>
          <a:p>
            <a:endParaRPr lang="es-ES" sz="2200" b="1" dirty="0" smtClean="0">
              <a:latin typeface="Arial" charset="0"/>
              <a:ea typeface="Arial" charset="0"/>
              <a:cs typeface="Arial" charset="0"/>
            </a:endParaRPr>
          </a:p>
          <a:p>
            <a:endParaRPr lang="es-ES" sz="2200" b="1" dirty="0" smtClean="0">
              <a:latin typeface="Arial" charset="0"/>
              <a:ea typeface="Arial" charset="0"/>
              <a:cs typeface="Arial" charset="0"/>
            </a:endParaRPr>
          </a:p>
          <a:p>
            <a:endParaRPr lang="es-ES" sz="2200" b="1" dirty="0">
              <a:latin typeface="Arial" charset="0"/>
              <a:ea typeface="Arial" charset="0"/>
              <a:cs typeface="Arial" charset="0"/>
            </a:endParaRPr>
          </a:p>
          <a:p>
            <a:endParaRPr lang="es-ES" sz="22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02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1084521" y="486000"/>
            <a:ext cx="10728251" cy="672949"/>
          </a:xfrm>
        </p:spPr>
        <p:txBody>
          <a:bodyPr>
            <a:normAutofit/>
          </a:bodyPr>
          <a:lstStyle/>
          <a:p>
            <a:r>
              <a:rPr lang="es-ES" dirty="0" smtClean="0"/>
              <a:t>Ampliación de la población diana hasta 74 años</a:t>
            </a:r>
            <a:endParaRPr lang="es-ES_tradnl" dirty="0"/>
          </a:p>
        </p:txBody>
      </p:sp>
      <p:sp>
        <p:nvSpPr>
          <p:cNvPr id="4" name="CuadroTexto 3"/>
          <p:cNvSpPr txBox="1"/>
          <p:nvPr/>
        </p:nvSpPr>
        <p:spPr>
          <a:xfrm>
            <a:off x="893134" y="1297173"/>
            <a:ext cx="10919637" cy="51706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2400" b="1" dirty="0" smtClean="0">
                <a:latin typeface="Arial" charset="0"/>
                <a:ea typeface="Arial" charset="0"/>
                <a:cs typeface="Arial" charset="0"/>
              </a:rPr>
              <a:t>1.- La Ponencia de Cribados del SNS realiza la propuesta técnica de ampliación de la población diana, basada en la evaluación de tecnología sanitaria.</a:t>
            </a:r>
          </a:p>
          <a:p>
            <a:endParaRPr lang="es-ES" sz="2400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es-ES" sz="2400" b="1" dirty="0" smtClean="0">
                <a:latin typeface="Arial" charset="0"/>
                <a:ea typeface="Arial" charset="0"/>
                <a:cs typeface="Arial" charset="0"/>
              </a:rPr>
              <a:t>2.- La Comisión de Salud Pública del SNS aprueba esa propuesta y la eleva al Consejo Interterritorial del SNS</a:t>
            </a:r>
          </a:p>
          <a:p>
            <a:endParaRPr lang="es-ES" sz="2400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es-ES" sz="2400" b="1" dirty="0" smtClean="0">
                <a:latin typeface="Arial" charset="0"/>
                <a:ea typeface="Arial" charset="0"/>
                <a:cs typeface="Arial" charset="0"/>
              </a:rPr>
              <a:t>3.- El CISNS aprobó </a:t>
            </a:r>
            <a:r>
              <a:rPr lang="es-E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el 12 de noviembre de 2025 </a:t>
            </a:r>
            <a:r>
              <a:rPr lang="es-ES" sz="2400" b="1" dirty="0" smtClean="0">
                <a:latin typeface="Arial" charset="0"/>
                <a:ea typeface="Arial" charset="0"/>
                <a:cs typeface="Arial" charset="0"/>
              </a:rPr>
              <a:t>la ampliación de la población diana, que de 50 a 69 años </a:t>
            </a:r>
            <a:r>
              <a:rPr lang="es-E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pasará a ser de 50 a 74 años</a:t>
            </a:r>
            <a:r>
              <a:rPr lang="es-ES" sz="2400" b="1" dirty="0" smtClean="0">
                <a:latin typeface="Arial" charset="0"/>
                <a:ea typeface="Arial" charset="0"/>
                <a:cs typeface="Arial" charset="0"/>
              </a:rPr>
              <a:t>, dando </a:t>
            </a:r>
            <a:r>
              <a:rPr lang="es-E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5 años de plazo</a:t>
            </a:r>
            <a:r>
              <a:rPr lang="es-ES" sz="24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" sz="2400" b="1" dirty="0" smtClean="0">
                <a:latin typeface="Arial" charset="0"/>
                <a:ea typeface="Arial" charset="0"/>
                <a:cs typeface="Arial" charset="0"/>
              </a:rPr>
              <a:t>a las CCAA.</a:t>
            </a:r>
          </a:p>
          <a:p>
            <a:endParaRPr lang="es-ES" sz="2400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es-ES" sz="2400" b="1" dirty="0" smtClean="0">
                <a:latin typeface="Arial" charset="0"/>
                <a:ea typeface="Arial" charset="0"/>
                <a:cs typeface="Arial" charset="0"/>
              </a:rPr>
              <a:t>Aragón inicia esta ampliación desde </a:t>
            </a:r>
            <a:r>
              <a:rPr lang="es-E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abril de 2026</a:t>
            </a:r>
            <a:r>
              <a:rPr lang="es-ES" sz="2400" b="1" dirty="0" smtClean="0">
                <a:latin typeface="Arial" charset="0"/>
                <a:ea typeface="Arial" charset="0"/>
                <a:cs typeface="Arial" charset="0"/>
              </a:rPr>
              <a:t>. En Aragón hay 66.000 personas de 70 a 74 años, pero aplicando criterios de exclusión, serán </a:t>
            </a:r>
            <a:r>
              <a:rPr lang="es-ES" sz="2400" b="1" dirty="0" smtClean="0">
                <a:solidFill>
                  <a:schemeClr val="accent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unas 42.000 personas invitadas.</a:t>
            </a:r>
            <a:endParaRPr lang="es-ES" sz="3200" b="1" i="0" dirty="0" smtClean="0">
              <a:solidFill>
                <a:schemeClr val="accent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04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1084521" y="486000"/>
            <a:ext cx="10728251" cy="672949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Personas de 70 a 74 años que NO recibirán la carta para participar en el programa de cribado</a:t>
            </a:r>
            <a:endParaRPr lang="es-ES_tradnl" dirty="0"/>
          </a:p>
        </p:txBody>
      </p:sp>
      <p:sp>
        <p:nvSpPr>
          <p:cNvPr id="4" name="CuadroTexto 3"/>
          <p:cNvSpPr txBox="1"/>
          <p:nvPr/>
        </p:nvSpPr>
        <p:spPr>
          <a:xfrm>
            <a:off x="1084521" y="1705812"/>
            <a:ext cx="10515600" cy="480131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es-ES" sz="2400" b="1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Tx/>
              <a:buChar char="-"/>
            </a:pPr>
            <a:r>
              <a:rPr lang="es-ES" sz="2400" b="1" dirty="0" smtClean="0">
                <a:latin typeface="Arial" charset="0"/>
                <a:ea typeface="Arial" charset="0"/>
                <a:cs typeface="Arial" charset="0"/>
              </a:rPr>
              <a:t>Colonoscopia realizada en los últimos 5 años</a:t>
            </a:r>
          </a:p>
          <a:p>
            <a:r>
              <a:rPr lang="es-ES" sz="2400" b="1" dirty="0" smtClean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es-ES" sz="2400" b="1" dirty="0" smtClean="0">
                <a:latin typeface="Arial" charset="0"/>
                <a:ea typeface="Arial" charset="0"/>
                <a:cs typeface="Arial" charset="0"/>
              </a:rPr>
              <a:t>Sigue otro circuito porque tiene antecedentes personales o familiares</a:t>
            </a:r>
          </a:p>
          <a:p>
            <a:endParaRPr lang="es-ES" sz="2400" b="1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Tx/>
              <a:buChar char="-"/>
            </a:pPr>
            <a:r>
              <a:rPr lang="es-ES" sz="2400" b="1" dirty="0" smtClean="0">
                <a:latin typeface="Arial" charset="0"/>
                <a:ea typeface="Arial" charset="0"/>
                <a:cs typeface="Arial" charset="0"/>
              </a:rPr>
              <a:t>Está en seguimiento por otra enfermedad del colon o del recto</a:t>
            </a:r>
          </a:p>
          <a:p>
            <a:pPr marL="342900" indent="-342900">
              <a:buFontTx/>
              <a:buChar char="-"/>
            </a:pPr>
            <a:endParaRPr lang="es-ES" sz="2400" b="1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Tx/>
              <a:buChar char="-"/>
            </a:pPr>
            <a:r>
              <a:rPr lang="es-ES" sz="2400" b="1" dirty="0" smtClean="0">
                <a:latin typeface="Arial" charset="0"/>
                <a:ea typeface="Arial" charset="0"/>
                <a:cs typeface="Arial" charset="0"/>
              </a:rPr>
              <a:t>Sus datos de domicilio en el centro de salud son incorrectos</a:t>
            </a:r>
          </a:p>
          <a:p>
            <a:pPr marL="342900" indent="-342900">
              <a:buFontTx/>
              <a:buChar char="-"/>
            </a:pPr>
            <a:endParaRPr lang="es-ES" sz="2400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es-ES" sz="2400" b="1" dirty="0" smtClean="0">
                <a:latin typeface="Arial" charset="0"/>
                <a:ea typeface="Arial" charset="0"/>
                <a:cs typeface="Arial" charset="0"/>
              </a:rPr>
              <a:t>Las invitaciones se enviarán de forma progresiva a lo largo de 2 años, según el procedimiento establecido por la UE y el Ministerio de Sanidad.</a:t>
            </a:r>
          </a:p>
          <a:p>
            <a:pPr marL="342900" indent="-342900">
              <a:buFontTx/>
              <a:buChar char="-"/>
            </a:pPr>
            <a:endParaRPr lang="es-ES" sz="2400" b="1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Tx/>
              <a:buChar char="-"/>
            </a:pPr>
            <a:endParaRPr lang="es-ES" sz="2400" b="1" dirty="0" smtClean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41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bierno de Aragón">
  <a:themeElements>
    <a:clrScheme name="">
      <a:dk1>
        <a:srgbClr val="1A1918"/>
      </a:dk1>
      <a:lt1>
        <a:srgbClr val="FFFFFF"/>
      </a:lt1>
      <a:dk2>
        <a:srgbClr val="646464"/>
      </a:dk2>
      <a:lt2>
        <a:srgbClr val="E1E1E1"/>
      </a:lt2>
      <a:accent1>
        <a:srgbClr val="500C0A"/>
      </a:accent1>
      <a:accent2>
        <a:srgbClr val="92060B"/>
      </a:accent2>
      <a:accent3>
        <a:srgbClr val="ED020D"/>
      </a:accent3>
      <a:accent4>
        <a:srgbClr val="FF5500"/>
      </a:accent4>
      <a:accent5>
        <a:srgbClr val="FFAA00"/>
      </a:accent5>
      <a:accent6>
        <a:srgbClr val="FFDC00"/>
      </a:accent6>
      <a:hlink>
        <a:srgbClr val="ED020D"/>
      </a:hlink>
      <a:folHlink>
        <a:srgbClr val="96A9A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 sz="6600" b="1" i="0" dirty="0" err="1" smtClean="0">
            <a:solidFill>
              <a:schemeClr val="bg1"/>
            </a:solidFill>
            <a:latin typeface="Arial" charset="0"/>
            <a:ea typeface="Arial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8460</TotalTime>
  <Words>1107</Words>
  <Application>Microsoft Office PowerPoint</Application>
  <PresentationFormat>Panorámica</PresentationFormat>
  <Paragraphs>113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Arial</vt:lpstr>
      <vt:lpstr>Calibri</vt:lpstr>
      <vt:lpstr>Roboto-Regular</vt:lpstr>
      <vt:lpstr>Gobierno de Aragón</vt:lpstr>
      <vt:lpstr>AMPLIACIÓN DEL CRIBADO DE CÁNCER COLORRECTAL EN  ARAGÓN  Marzo de 2026 </vt:lpstr>
      <vt:lpstr>El cáncer colorrectal. Situación en Aragón</vt:lpstr>
      <vt:lpstr>Presentación de PowerPoint</vt:lpstr>
      <vt:lpstr>El cáncer colorrectal. Prevención Primaria</vt:lpstr>
      <vt:lpstr>Cáncer colorrectal. Prevención Primaria y secundaria</vt:lpstr>
      <vt:lpstr>Programa de Cribado de Cáncer Colorrectal en Aragón. Actuaciones realizadas</vt:lpstr>
      <vt:lpstr>Programa de Cribado de Cáncer Colorrectal en Aragón. </vt:lpstr>
      <vt:lpstr>Ampliación de la población diana hasta 74 años</vt:lpstr>
      <vt:lpstr>Personas de 70 a 74 años que NO recibirán la carta para participar en el programa de cribado</vt:lpstr>
      <vt:lpstr>Presentación de PowerPoint</vt:lpstr>
      <vt:lpstr>Gracias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Administrador</cp:lastModifiedBy>
  <cp:revision>491</cp:revision>
  <cp:lastPrinted>2026-03-10T08:42:24Z</cp:lastPrinted>
  <dcterms:created xsi:type="dcterms:W3CDTF">2015-10-16T11:25:49Z</dcterms:created>
  <dcterms:modified xsi:type="dcterms:W3CDTF">2026-03-10T10:13:19Z</dcterms:modified>
  <cp:category/>
</cp:coreProperties>
</file>